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68" r:id="rId5"/>
    <p:sldId id="259" r:id="rId6"/>
    <p:sldId id="269" r:id="rId7"/>
    <p:sldId id="260" r:id="rId8"/>
    <p:sldId id="261" r:id="rId9"/>
    <p:sldId id="266" r:id="rId10"/>
    <p:sldId id="262" r:id="rId11"/>
    <p:sldId id="263" r:id="rId12"/>
    <p:sldId id="264" r:id="rId13"/>
    <p:sldId id="265" r:id="rId14"/>
    <p:sldId id="270" r:id="rId15"/>
  </p:sldIdLst>
  <p:sldSz cx="12192000" cy="6858000"/>
  <p:notesSz cx="6858000" cy="9144000"/>
  <p:embeddedFontLst>
    <p:embeddedFont>
      <p:font typeface="Play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Egj88ro9Aa2QPWB7WnOFSIpqG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4"/>
    <p:restoredTop sz="94720"/>
  </p:normalViewPr>
  <p:slideViewPr>
    <p:cSldViewPr snapToGrid="0">
      <p:cViewPr varScale="1">
        <p:scale>
          <a:sx n="211" d="100"/>
          <a:sy n="211" d="100"/>
        </p:scale>
        <p:origin x="13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CC67F275-5161-0EB3-B507-453384C5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7ABFD7A8-92B2-F165-4037-B63C7A111D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>
            <a:extLst>
              <a:ext uri="{FF2B5EF4-FFF2-40B4-BE49-F238E27FC236}">
                <a16:creationId xmlns:a16="http://schemas.microsoft.com/office/drawing/2014/main" id="{278926AF-146C-9BB1-D97A-831CF6E1E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263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FFF027F3-8313-0FAF-635B-780217EB2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>
            <a:extLst>
              <a:ext uri="{FF2B5EF4-FFF2-40B4-BE49-F238E27FC236}">
                <a16:creationId xmlns:a16="http://schemas.microsoft.com/office/drawing/2014/main" id="{2B458CBD-6998-CA81-F816-94BE0F694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>
            <a:extLst>
              <a:ext uri="{FF2B5EF4-FFF2-40B4-BE49-F238E27FC236}">
                <a16:creationId xmlns:a16="http://schemas.microsoft.com/office/drawing/2014/main" id="{4416443C-94CE-6F50-C5DC-9764950502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4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6000"/>
              <a:buFont typeface="Play"/>
              <a:buNone/>
              <a:defRPr sz="6000"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 dirty="0"/>
              <a:t>Title</a:t>
            </a:r>
            <a:endParaRPr dirty="0"/>
          </a:p>
        </p:txBody>
      </p:sp>
      <p:sp>
        <p:nvSpPr>
          <p:cNvPr id="19" name="Google Shape;19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>
                <a:solidFill>
                  <a:srgbClr val="004D9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i="1">
                <a:solidFill>
                  <a:srgbClr val="00BB6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dirty="0"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dirty="0"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6000"/>
              <a:buFont typeface="Play"/>
              <a:buNone/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dirty="0"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 txBox="1"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dirty="0"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dirty="0"/>
          </a:p>
        </p:txBody>
      </p:sp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o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1" descr="A white background with black and white clouds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4400"/>
              <a:buFont typeface="Play"/>
              <a:buNone/>
              <a:defRPr sz="4400" b="0" i="0" u="none" strike="noStrike" cap="none">
                <a:solidFill>
                  <a:srgbClr val="008AA5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Heading</a:t>
            </a:r>
            <a:endParaRPr dirty="0"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D9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B64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CAF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" name="Google Shape;16;p11" descr="A blue circle with yellow and green stripes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449939" y="6075553"/>
            <a:ext cx="645922" cy="64592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hereppl.zulipchat.com/join/olwtpi7g3wbyh5mxv4uwipaw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RE-PPL/HFC-Lyme-Diseas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github.com/SPHERE-PPL/Competition-Example-Mpox" TargetMode="External"/><Relationship Id="rId4" Type="http://schemas.openxmlformats.org/officeDocument/2006/relationships/hyperlink" Target="https://sphere-ppl.org/pages/Forecasting_Contest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bdhub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6000"/>
              <a:buFont typeface="Play"/>
              <a:buNone/>
            </a:pPr>
            <a:r>
              <a:rPr lang="en-GB"/>
              <a:t>Lyme Disease Forecasting Contest Kick-Off</a:t>
            </a:r>
            <a:endParaRPr/>
          </a:p>
        </p:txBody>
      </p:sp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2000" dirty="0">
                <a:solidFill>
                  <a:schemeClr val="accent3"/>
                </a:solidFill>
              </a:rPr>
              <a:t>Josh Tyler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GB" sz="2000" dirty="0">
                <a:solidFill>
                  <a:schemeClr val="accent3"/>
                </a:solidFill>
              </a:rPr>
              <a:t>31</a:t>
            </a:r>
            <a:r>
              <a:rPr lang="en-GB" sz="2000" baseline="30000" dirty="0">
                <a:solidFill>
                  <a:schemeClr val="accent3"/>
                </a:solidFill>
              </a:rPr>
              <a:t>st</a:t>
            </a:r>
            <a:r>
              <a:rPr lang="en-GB" sz="2000" dirty="0">
                <a:solidFill>
                  <a:schemeClr val="accent3"/>
                </a:solidFill>
              </a:rPr>
              <a:t> March 2025</a:t>
            </a:r>
            <a:endParaRPr dirty="0"/>
          </a:p>
        </p:txBody>
      </p:sp>
      <p:sp>
        <p:nvSpPr>
          <p:cNvPr id="104" name="Google Shape;104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Spatial, Health &amp; Environmental Research Using Probabilistic Programming Languages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4400"/>
              <a:buFont typeface="Play"/>
              <a:buNone/>
            </a:pPr>
            <a:r>
              <a:rPr lang="en-GB" dirty="0"/>
              <a:t>Contest Winners</a:t>
            </a:r>
            <a:endParaRPr dirty="0"/>
          </a:p>
        </p:txBody>
      </p:sp>
      <p:sp>
        <p:nvSpPr>
          <p:cNvPr id="159" name="Google Shape;159;p7"/>
          <p:cNvSpPr txBox="1"/>
          <p:nvPr/>
        </p:nvSpPr>
        <p:spPr>
          <a:xfrm>
            <a:off x="7795544" y="2272706"/>
            <a:ext cx="3309991" cy="35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marR="0" lvl="0" indent="-9080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D9E"/>
              </a:buClr>
              <a:buSzPct val="100000"/>
              <a:buFont typeface="Arial"/>
              <a:buNone/>
            </a:pPr>
            <a:endParaRPr sz="2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196462" y="2289579"/>
            <a:ext cx="3601065" cy="53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D9E"/>
              </a:buClr>
              <a:buSzPts val="2800"/>
              <a:buFont typeface="Arial"/>
              <a:buNone/>
            </a:pPr>
            <a:endParaRPr sz="2800" b="1" i="1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D9E"/>
              </a:buClr>
              <a:buSzPts val="2800"/>
              <a:buFont typeface="Arial"/>
              <a:buNone/>
            </a:pPr>
            <a:endParaRPr sz="2800" b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D9E"/>
              </a:buClr>
              <a:buSzPts val="2800"/>
              <a:buFont typeface="Arial"/>
              <a:buNone/>
            </a:pPr>
            <a:endParaRPr sz="2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b="1" dirty="0">
                <a:solidFill>
                  <a:srgbClr val="004D9E"/>
                </a:solidFill>
              </a:rPr>
              <a:t>For this contest, there are 2 prize categories: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>
                <a:solidFill>
                  <a:schemeClr val="accent2"/>
                </a:solidFill>
              </a:rPr>
              <a:t>Most Accurate Estimates (as measured by RSME)</a:t>
            </a:r>
            <a:endParaRPr dirty="0">
              <a:solidFill>
                <a:schemeClr val="accent2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>
                <a:solidFill>
                  <a:schemeClr val="accent2"/>
                </a:solidFill>
              </a:rPr>
              <a:t>Most Novel Report (e.g. storytelling, figures, insights)</a:t>
            </a:r>
            <a:endParaRPr sz="2400" dirty="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GB" sz="2400" dirty="0"/>
              <a:t>The winners will be selected by the SPHERE-PPL Team and will be invited to present their forecasts at the next Annual Meeting, with travel supported by the project (within funding limits).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4400"/>
              <a:buFont typeface="Play"/>
              <a:buNone/>
            </a:pPr>
            <a:r>
              <a:rPr lang="en-GB"/>
              <a:t>Contest Timeline</a:t>
            </a:r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>
            <a:off x="838200" y="1743018"/>
            <a:ext cx="10515599" cy="4346982"/>
            <a:chOff x="0" y="2177"/>
            <a:chExt cx="10515599" cy="4346982"/>
          </a:xfrm>
        </p:grpSpPr>
        <p:sp>
          <p:nvSpPr>
            <p:cNvPr id="168" name="Google Shape;168;p8"/>
            <p:cNvSpPr/>
            <p:nvPr/>
          </p:nvSpPr>
          <p:spPr>
            <a:xfrm rot="5400000">
              <a:off x="6731621" y="-2839081"/>
              <a:ext cx="837972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EE3C8">
                <a:alpha val="89803"/>
              </a:srgbClr>
            </a:solidFill>
            <a:ln w="19050" cap="flat" cmpd="sng">
              <a:solidFill>
                <a:srgbClr val="FEE3C8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 txBox="1"/>
            <p:nvPr/>
          </p:nvSpPr>
          <p:spPr>
            <a:xfrm>
              <a:off x="3785615" y="147831"/>
              <a:ext cx="6689078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43800" rIns="87625" bIns="4380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Char char="•"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Contest Kick-Off Meeting &amp; Contest Opens</a:t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0" y="2177"/>
              <a:ext cx="3785616" cy="104746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 txBox="1"/>
            <p:nvPr/>
          </p:nvSpPr>
          <p:spPr>
            <a:xfrm>
              <a:off x="51133" y="53310"/>
              <a:ext cx="3683350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0475" tIns="55225" rIns="110475" bIns="5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Arial"/>
                <a:buNone/>
              </a:pPr>
              <a:r>
                <a:rPr lang="en-GB" sz="2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Monday 31</a:t>
              </a:r>
              <a:r>
                <a:rPr lang="en-GB" sz="2900" baseline="30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</a:t>
              </a:r>
              <a:r>
                <a:rPr lang="en-GB" sz="2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March </a:t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5400000">
              <a:off x="6731621" y="-1739242"/>
              <a:ext cx="837972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AE7D2">
                <a:alpha val="89803"/>
              </a:srgbClr>
            </a:solidFill>
            <a:ln w="19050" cap="flat" cmpd="sng">
              <a:solidFill>
                <a:srgbClr val="CAE7D2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 txBox="1"/>
            <p:nvPr/>
          </p:nvSpPr>
          <p:spPr>
            <a:xfrm>
              <a:off x="3785615" y="1247670"/>
              <a:ext cx="6689078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43800" rIns="87625" bIns="4380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Char char="•"/>
              </a:pPr>
              <a:r>
                <a:rPr lang="en-GB" sz="2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Drop-in sessions for contest advice &amp; guidance (run by SPHERE-PPL Team)</a:t>
              </a:r>
              <a:endParaRPr dirty="0"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1102016"/>
              <a:ext cx="3785616" cy="1047465"/>
            </a:xfrm>
            <a:prstGeom prst="roundRect">
              <a:avLst>
                <a:gd name="adj" fmla="val 16667"/>
              </a:avLst>
            </a:prstGeom>
            <a:solidFill>
              <a:srgbClr val="00BB6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 txBox="1"/>
            <p:nvPr/>
          </p:nvSpPr>
          <p:spPr>
            <a:xfrm>
              <a:off x="51133" y="1153149"/>
              <a:ext cx="3683350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0475" tIns="55225" rIns="110475" bIns="5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Arial"/>
                <a:buNone/>
              </a:pPr>
              <a:r>
                <a:rPr lang="en-GB" sz="2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Throughout April &amp; May</a:t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 rot="5400000">
              <a:off x="6731621" y="-639403"/>
              <a:ext cx="837972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ACFDE">
                <a:alpha val="89803"/>
              </a:srgbClr>
            </a:solidFill>
            <a:ln w="19050" cap="flat" cmpd="sng">
              <a:solidFill>
                <a:srgbClr val="CACFD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 txBox="1"/>
            <p:nvPr/>
          </p:nvSpPr>
          <p:spPr>
            <a:xfrm>
              <a:off x="3785615" y="2347509"/>
              <a:ext cx="6689078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43800" rIns="87625" bIns="4380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Char char="•"/>
              </a:pPr>
              <a:r>
                <a:rPr lang="en-GB" sz="2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Contest Closes</a:t>
              </a:r>
              <a:endParaRPr dirty="0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2201855"/>
              <a:ext cx="3785616" cy="104746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 txBox="1"/>
            <p:nvPr/>
          </p:nvSpPr>
          <p:spPr>
            <a:xfrm>
              <a:off x="51133" y="2252988"/>
              <a:ext cx="3683350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0475" tIns="55225" rIns="110475" bIns="5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Arial"/>
                <a:buNone/>
              </a:pPr>
              <a:r>
                <a:rPr lang="en-GB" sz="2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Friday 30</a:t>
              </a:r>
              <a:r>
                <a:rPr lang="en-GB" sz="2900" baseline="30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</a:t>
              </a:r>
              <a:r>
                <a:rPr lang="en-GB" sz="2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May</a:t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 rot="5400000">
              <a:off x="6731621" y="460435"/>
              <a:ext cx="837972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FCADB">
                <a:alpha val="89803"/>
              </a:srgbClr>
            </a:solidFill>
            <a:ln w="19050" cap="flat" cmpd="sng">
              <a:solidFill>
                <a:srgbClr val="DFCAD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 txBox="1"/>
            <p:nvPr/>
          </p:nvSpPr>
          <p:spPr>
            <a:xfrm>
              <a:off x="3785615" y="3447347"/>
              <a:ext cx="6689078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43800" rIns="87625" bIns="4380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Char char="•"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Entries will be aggregated into a single output report and winners will be chosen.</a:t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0" y="3301694"/>
              <a:ext cx="3785616" cy="1047465"/>
            </a:xfrm>
            <a:prstGeom prst="roundRect">
              <a:avLst>
                <a:gd name="adj" fmla="val 16667"/>
              </a:avLst>
            </a:prstGeom>
            <a:solidFill>
              <a:srgbClr val="A0289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 txBox="1"/>
            <p:nvPr/>
          </p:nvSpPr>
          <p:spPr>
            <a:xfrm>
              <a:off x="51133" y="3352827"/>
              <a:ext cx="3683350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0475" tIns="55225" rIns="110475" bIns="5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Arial"/>
                <a:buNone/>
              </a:pPr>
              <a:r>
                <a:rPr lang="en-GB" sz="2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Throughout June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4400"/>
              <a:buFont typeface="Play"/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Google Shape;190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We have a SPHERE-PPL Zulip group (akin to Teams or Slack) where we will be available to answer questions and interact with the community.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Please also use it for communicating within your own teams!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 u="sng">
                <a:solidFill>
                  <a:srgbClr val="00BB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Here!</a:t>
            </a:r>
            <a:endParaRPr>
              <a:solidFill>
                <a:srgbClr val="00BB64"/>
              </a:solidFill>
            </a:endParaRPr>
          </a:p>
        </p:txBody>
      </p:sp>
      <p:pic>
        <p:nvPicPr>
          <p:cNvPr id="192" name="Google Shape;192;p9" descr="Zulip 2.0: Open source threaded team chat : r/programmi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172200" y="2645442"/>
            <a:ext cx="5181600" cy="271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4400"/>
              <a:buFont typeface="Play"/>
              <a:buNone/>
            </a:pPr>
            <a:r>
              <a:rPr lang="en-GB"/>
              <a:t>Getting Started</a:t>
            </a:r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716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Main Link: </a:t>
            </a:r>
            <a:r>
              <a:rPr lang="en-GB" u="sng">
                <a:solidFill>
                  <a:srgbClr val="00BB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Lyme Disease Forecasting Contest</a:t>
            </a:r>
            <a:endParaRPr>
              <a:solidFill>
                <a:srgbClr val="00BB6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/>
              <a:t>Resources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 u="sng">
                <a:solidFill>
                  <a:srgbClr val="00BB6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 &amp; Quick-Start Videos</a:t>
            </a:r>
            <a:endParaRPr>
              <a:solidFill>
                <a:srgbClr val="00BB64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 u="sng">
                <a:solidFill>
                  <a:srgbClr val="00BB6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Contest – Mpox</a:t>
            </a:r>
            <a:endParaRPr>
              <a:solidFill>
                <a:srgbClr val="00BB64"/>
              </a:solidFill>
            </a:endParaRPr>
          </a:p>
        </p:txBody>
      </p:sp>
      <p:pic>
        <p:nvPicPr>
          <p:cNvPr id="200" name="Google Shape;20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4785" y="958516"/>
            <a:ext cx="4599015" cy="4940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A174-5204-9211-6AAB-D0674EB5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3CA5E-0927-5301-A841-B7A0E84DC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 more information at our website: </a:t>
            </a:r>
            <a:r>
              <a:rPr lang="en-GB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www.sphere-ppl.org</a:t>
            </a:r>
            <a:endParaRPr lang="en-GB" dirty="0">
              <a:solidFill>
                <a:schemeClr val="accent3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Email us at: </a:t>
            </a:r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info@sphere-ppl.org</a:t>
            </a:r>
            <a:r>
              <a:rPr lang="en-GB" dirty="0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847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4400"/>
              <a:buFont typeface="Play"/>
              <a:buNone/>
            </a:pPr>
            <a:r>
              <a:rPr lang="en-GB"/>
              <a:t>Outline</a:t>
            </a:r>
            <a:endParaRPr/>
          </a:p>
        </p:txBody>
      </p:sp>
      <p:grpSp>
        <p:nvGrpSpPr>
          <p:cNvPr id="110" name="Google Shape;110;p2"/>
          <p:cNvGrpSpPr/>
          <p:nvPr/>
        </p:nvGrpSpPr>
        <p:grpSpPr>
          <a:xfrm>
            <a:off x="2297258" y="1693277"/>
            <a:ext cx="7597483" cy="4349570"/>
            <a:chOff x="1459058" y="883"/>
            <a:chExt cx="7597483" cy="4349570"/>
          </a:xfrm>
        </p:grpSpPr>
        <p:sp>
          <p:nvSpPr>
            <p:cNvPr id="111" name="Google Shape;111;p2"/>
            <p:cNvSpPr/>
            <p:nvPr/>
          </p:nvSpPr>
          <p:spPr>
            <a:xfrm rot="10800000">
              <a:off x="2063667" y="883"/>
              <a:ext cx="6992874" cy="1209216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2365971" y="883"/>
              <a:ext cx="6690570" cy="1209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25" tIns="125725" rIns="234675" bIns="12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Arial"/>
                <a:buNone/>
              </a:pPr>
              <a:r>
                <a:rPr lang="en-GB" sz="33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 from SPHERE-PPL Team</a:t>
              </a:r>
              <a:endParaRPr dirty="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459058" y="883"/>
              <a:ext cx="1209216" cy="120921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l="-24998" r="-2499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10800000">
              <a:off x="2063667" y="1571060"/>
              <a:ext cx="6992874" cy="1209216"/>
            </a:xfrm>
            <a:prstGeom prst="homePlate">
              <a:avLst>
                <a:gd name="adj" fmla="val 50000"/>
              </a:avLst>
            </a:prstGeom>
            <a:solidFill>
              <a:srgbClr val="00BB6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2365971" y="1571060"/>
              <a:ext cx="6690570" cy="1209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25" tIns="125725" rIns="234675" bIns="12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Arial"/>
                <a:buNone/>
              </a:pPr>
              <a:r>
                <a:rPr lang="en-GB" sz="33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Contest, Timeline &amp; Communication</a:t>
              </a:r>
              <a:endParaRPr dirty="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459058" y="1571060"/>
              <a:ext cx="1209216" cy="1209216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24998" r="-2499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 rot="10800000">
              <a:off x="2063667" y="3141237"/>
              <a:ext cx="6992874" cy="1209216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2365971" y="3141237"/>
              <a:ext cx="6690570" cy="1209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25" tIns="125725" rIns="234675" bIns="12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Arial"/>
                <a:buNone/>
              </a:pPr>
              <a:r>
                <a:rPr lang="en-GB" sz="3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Getting Started</a:t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459058" y="3141237"/>
              <a:ext cx="1209216" cy="1209216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23999" r="-23999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52CA5A-C399-000E-948A-E576FA6B2370}"/>
              </a:ext>
            </a:extLst>
          </p:cNvPr>
          <p:cNvGrpSpPr/>
          <p:nvPr/>
        </p:nvGrpSpPr>
        <p:grpSpPr>
          <a:xfrm>
            <a:off x="2673350" y="0"/>
            <a:ext cx="6843713" cy="6858000"/>
            <a:chOff x="2673350" y="0"/>
            <a:chExt cx="6843713" cy="6858000"/>
          </a:xfrm>
        </p:grpSpPr>
        <p:pic>
          <p:nvPicPr>
            <p:cNvPr id="2050" name="Picture 2" descr="A diagram of a health and environment&#10;&#10;AI-generated content may be incorrect.">
              <a:extLst>
                <a:ext uri="{FF2B5EF4-FFF2-40B4-BE49-F238E27FC236}">
                  <a16:creationId xmlns:a16="http://schemas.microsoft.com/office/drawing/2014/main" id="{9AD48416-1056-7D45-3176-4CBB689F4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350" y="0"/>
              <a:ext cx="68437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B21766-2945-8993-B759-B5F05B7FEED5}"/>
                </a:ext>
              </a:extLst>
            </p:cNvPr>
            <p:cNvSpPr/>
            <p:nvPr/>
          </p:nvSpPr>
          <p:spPr>
            <a:xfrm>
              <a:off x="5050395" y="2764740"/>
              <a:ext cx="2107359" cy="1135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0" name="Picture 12" descr="A person smiling at camera&#10;&#10;AI-generated content may be incorrect.">
            <a:extLst>
              <a:ext uri="{FF2B5EF4-FFF2-40B4-BE49-F238E27FC236}">
                <a16:creationId xmlns:a16="http://schemas.microsoft.com/office/drawing/2014/main" id="{768C0F24-454E-12FA-7AE2-FAC5CBC7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71" y="0"/>
            <a:ext cx="1081210" cy="12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0281041F-F86D-4479-ECA7-9909B623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945" y="2840957"/>
            <a:ext cx="965440" cy="12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7F07E413-54BF-0D7E-9BA5-3F4D78698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461" y="5650630"/>
            <a:ext cx="1006141" cy="120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0291D0-C767-452A-2188-D41FAF67CC48}"/>
              </a:ext>
            </a:extLst>
          </p:cNvPr>
          <p:cNvSpPr txBox="1"/>
          <p:nvPr/>
        </p:nvSpPr>
        <p:spPr>
          <a:xfrm>
            <a:off x="649081" y="3823876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Seth Flaxman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4127A-BA97-32C9-A7D6-94172072D553}"/>
              </a:ext>
            </a:extLst>
          </p:cNvPr>
          <p:cNvSpPr txBox="1"/>
          <p:nvPr/>
        </p:nvSpPr>
        <p:spPr>
          <a:xfrm>
            <a:off x="9098113" y="1059136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Ettie Unwin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C4C99-4FE4-561B-4EAD-DA032F6E7E03}"/>
              </a:ext>
            </a:extLst>
          </p:cNvPr>
          <p:cNvSpPr txBox="1"/>
          <p:nvPr/>
        </p:nvSpPr>
        <p:spPr>
          <a:xfrm>
            <a:off x="8761605" y="655022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Will Pearse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0AF68570-962F-FC1E-D792-A463C48CB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 r="19748"/>
          <a:stretch/>
        </p:blipFill>
        <p:spPr bwMode="auto">
          <a:xfrm>
            <a:off x="3364523" y="2282"/>
            <a:ext cx="906707" cy="12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1DD69693-8BB0-69C3-F943-8FCCBF4E4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9"/>
          <a:stretch/>
        </p:blipFill>
        <p:spPr bwMode="auto">
          <a:xfrm>
            <a:off x="8907909" y="2764740"/>
            <a:ext cx="1051169" cy="129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F9249A06-4608-7F7E-7B3D-D5E5C5074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16" y="5650630"/>
            <a:ext cx="906707" cy="120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61B8A0-D8F7-E432-F03A-528B159347DC}"/>
              </a:ext>
            </a:extLst>
          </p:cNvPr>
          <p:cNvSpPr txBox="1"/>
          <p:nvPr/>
        </p:nvSpPr>
        <p:spPr>
          <a:xfrm>
            <a:off x="1862097" y="655022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Nathan Clark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3598E-5BDD-CD6B-ED35-5F24DEA1C750}"/>
              </a:ext>
            </a:extLst>
          </p:cNvPr>
          <p:cNvSpPr txBox="1"/>
          <p:nvPr/>
        </p:nvSpPr>
        <p:spPr>
          <a:xfrm>
            <a:off x="1713012" y="97235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Makkunda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Sharma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54C6C-438A-4963-3EE5-178C41099529}"/>
              </a:ext>
            </a:extLst>
          </p:cNvPr>
          <p:cNvSpPr txBox="1"/>
          <p:nvPr/>
        </p:nvSpPr>
        <p:spPr>
          <a:xfrm>
            <a:off x="9959078" y="3797132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</a:rPr>
              <a:t>Megan Ruffle</a:t>
            </a:r>
            <a:endParaRPr lang="en-GB" dirty="0"/>
          </a:p>
        </p:txBody>
      </p:sp>
      <p:pic>
        <p:nvPicPr>
          <p:cNvPr id="2078" name="Picture 30">
            <a:extLst>
              <a:ext uri="{FF2B5EF4-FFF2-40B4-BE49-F238E27FC236}">
                <a16:creationId xmlns:a16="http://schemas.microsoft.com/office/drawing/2014/main" id="{F75D6331-B1C7-2B74-D049-DA8545496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24246"/>
          <a:stretch/>
        </p:blipFill>
        <p:spPr bwMode="auto">
          <a:xfrm>
            <a:off x="5641852" y="2735947"/>
            <a:ext cx="906707" cy="13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0">
            <a:extLst>
              <a:ext uri="{FF2B5EF4-FFF2-40B4-BE49-F238E27FC236}">
                <a16:creationId xmlns:a16="http://schemas.microsoft.com/office/drawing/2014/main" id="{F49D20E3-B448-3A03-7344-7FE874CD1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24246"/>
          <a:stretch/>
        </p:blipFill>
        <p:spPr bwMode="auto">
          <a:xfrm>
            <a:off x="6548559" y="1416460"/>
            <a:ext cx="906707" cy="13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0">
            <a:extLst>
              <a:ext uri="{FF2B5EF4-FFF2-40B4-BE49-F238E27FC236}">
                <a16:creationId xmlns:a16="http://schemas.microsoft.com/office/drawing/2014/main" id="{EA12A1C2-B120-5A13-9321-73A65AE21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24246"/>
          <a:stretch/>
        </p:blipFill>
        <p:spPr bwMode="auto">
          <a:xfrm>
            <a:off x="6548558" y="4055434"/>
            <a:ext cx="906707" cy="13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0">
            <a:extLst>
              <a:ext uri="{FF2B5EF4-FFF2-40B4-BE49-F238E27FC236}">
                <a16:creationId xmlns:a16="http://schemas.microsoft.com/office/drawing/2014/main" id="{39C9EF5A-09C9-9F9F-71F4-E350E6661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24246"/>
          <a:stretch/>
        </p:blipFill>
        <p:spPr bwMode="auto">
          <a:xfrm>
            <a:off x="4735145" y="4055433"/>
            <a:ext cx="906707" cy="13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>
            <a:extLst>
              <a:ext uri="{FF2B5EF4-FFF2-40B4-BE49-F238E27FC236}">
                <a16:creationId xmlns:a16="http://schemas.microsoft.com/office/drawing/2014/main" id="{3A423B9E-1BEF-0955-B02E-193239216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24246"/>
          <a:stretch/>
        </p:blipFill>
        <p:spPr bwMode="auto">
          <a:xfrm>
            <a:off x="4735145" y="1416459"/>
            <a:ext cx="906707" cy="13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>
            <a:extLst>
              <a:ext uri="{FF2B5EF4-FFF2-40B4-BE49-F238E27FC236}">
                <a16:creationId xmlns:a16="http://schemas.microsoft.com/office/drawing/2014/main" id="{A25AA0C5-C650-D818-9E33-D121CD696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24246"/>
          <a:stretch/>
        </p:blipFill>
        <p:spPr bwMode="auto">
          <a:xfrm>
            <a:off x="5641852" y="104693"/>
            <a:ext cx="906707" cy="13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2E5315A1-AF80-AE38-791D-C0A4FA78C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24246"/>
          <a:stretch/>
        </p:blipFill>
        <p:spPr bwMode="auto">
          <a:xfrm>
            <a:off x="3862265" y="2728225"/>
            <a:ext cx="906707" cy="13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>
            <a:extLst>
              <a:ext uri="{FF2B5EF4-FFF2-40B4-BE49-F238E27FC236}">
                <a16:creationId xmlns:a16="http://schemas.microsoft.com/office/drawing/2014/main" id="{68FA4FAF-9BD0-4456-FF45-CF0623B95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24246"/>
          <a:stretch/>
        </p:blipFill>
        <p:spPr bwMode="auto">
          <a:xfrm>
            <a:off x="7443926" y="2750343"/>
            <a:ext cx="906707" cy="13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0">
            <a:extLst>
              <a:ext uri="{FF2B5EF4-FFF2-40B4-BE49-F238E27FC236}">
                <a16:creationId xmlns:a16="http://schemas.microsoft.com/office/drawing/2014/main" id="{52A6F7D9-BD53-AAC6-4671-41D97D63E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24246"/>
          <a:stretch/>
        </p:blipFill>
        <p:spPr bwMode="auto">
          <a:xfrm>
            <a:off x="5641852" y="5360524"/>
            <a:ext cx="906707" cy="13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475094B-8633-B8D3-10B5-51BF2A7AE395}"/>
              </a:ext>
            </a:extLst>
          </p:cNvPr>
          <p:cNvSpPr txBox="1"/>
          <p:nvPr/>
        </p:nvSpPr>
        <p:spPr>
          <a:xfrm>
            <a:off x="829574" y="1537322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Josh Tyler</a:t>
            </a:r>
            <a:endParaRPr lang="en-GB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55BF95-43DD-9188-1679-4DC28CD5CAD4}"/>
              </a:ext>
            </a:extLst>
          </p:cNvPr>
          <p:cNvSpPr txBox="1"/>
          <p:nvPr/>
        </p:nvSpPr>
        <p:spPr>
          <a:xfrm>
            <a:off x="829574" y="4700377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Josh Tyler</a:t>
            </a:r>
            <a:endParaRPr lang="en-GB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584E69-83D0-1706-F86D-E80EB7981F25}"/>
              </a:ext>
            </a:extLst>
          </p:cNvPr>
          <p:cNvSpPr txBox="1"/>
          <p:nvPr/>
        </p:nvSpPr>
        <p:spPr>
          <a:xfrm>
            <a:off x="9701176" y="1537322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Josh Tyler</a:t>
            </a:r>
            <a:endParaRPr lang="en-GB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CE0DE8-61CF-17D2-F838-5D744917D32C}"/>
              </a:ext>
            </a:extLst>
          </p:cNvPr>
          <p:cNvSpPr txBox="1"/>
          <p:nvPr/>
        </p:nvSpPr>
        <p:spPr>
          <a:xfrm>
            <a:off x="9701176" y="4700377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Josh Tyler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2109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25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4ABB-EBB0-489A-DAED-7D4E2276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SPHERE-PPL doing?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5E6A0-A1AC-005B-4D73-2A8DAE931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435258" cy="4351338"/>
          </a:xfrm>
        </p:spPr>
        <p:txBody>
          <a:bodyPr/>
          <a:lstStyle/>
          <a:p>
            <a:r>
              <a:rPr lang="en-GB" dirty="0"/>
              <a:t>Contests</a:t>
            </a:r>
          </a:p>
          <a:p>
            <a:r>
              <a:rPr lang="en-GB" dirty="0"/>
              <a:t>Training</a:t>
            </a:r>
          </a:p>
          <a:p>
            <a:r>
              <a:rPr lang="en-GB" dirty="0"/>
              <a:t>Networking</a:t>
            </a:r>
          </a:p>
          <a:p>
            <a:r>
              <a:rPr lang="en-GB" dirty="0"/>
              <a:t>Research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AA7915-AF24-C0DB-3082-812F5652367A}"/>
              </a:ext>
            </a:extLst>
          </p:cNvPr>
          <p:cNvGrpSpPr/>
          <p:nvPr/>
        </p:nvGrpSpPr>
        <p:grpSpPr>
          <a:xfrm>
            <a:off x="5926966" y="1407271"/>
            <a:ext cx="4746896" cy="2359995"/>
            <a:chOff x="5926966" y="1407271"/>
            <a:chExt cx="4746896" cy="235999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40DC77F-55C0-E515-B102-DCB245923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6966" y="1407271"/>
              <a:ext cx="2375207" cy="1583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2DEED136-EDC5-2CC2-27D6-2B56710F1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630" y="1407271"/>
              <a:ext cx="2110232" cy="1583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E4CBAA1D-6F92-9697-2B54-0ED356D06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757" y="2990356"/>
              <a:ext cx="3310832" cy="776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F347CFA-D2BE-385F-2FF9-D7649795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763" y="4127438"/>
            <a:ext cx="3939390" cy="221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D6F5315-EF0F-C4F5-0492-F02CAA73B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50" y="4102339"/>
            <a:ext cx="3571250" cy="251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0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4400"/>
              <a:buFont typeface="Play"/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Vector-Borne Diseases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Google Shape;13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SzPts val="180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A vector-borne disease is an illness transmitted to humans or animals by living organisms, </a:t>
            </a:r>
            <a:r>
              <a:rPr lang="en-GB" sz="2000" b="0" i="0" dirty="0">
                <a:solidFill>
                  <a:schemeClr val="accent2"/>
                </a:solidFill>
                <a:effectLst/>
                <a:latin typeface="+mn-lt"/>
              </a:rPr>
              <a:t>known as vectors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, like mosquitoes, ticks, and fleas, that carry pathogens (bacteria, viruses, or parasites). </a:t>
            </a:r>
            <a:endParaRPr lang="en-GB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SzPts val="180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VBDs are prevalent across the globe with </a:t>
            </a:r>
            <a:r>
              <a:rPr lang="en-GB" sz="2000" dirty="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80% of world’s population at risk of one or more vectors</a:t>
            </a:r>
            <a:r>
              <a:rPr lang="en-GB" sz="2000" dirty="0">
                <a:latin typeface="+mn-lt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6" name="Google Shape;136;p4"/>
          <p:cNvSpPr txBox="1"/>
          <p:nvPr/>
        </p:nvSpPr>
        <p:spPr>
          <a:xfrm>
            <a:off x="981288" y="6356350"/>
            <a:ext cx="2464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taken from WHO &amp; NHS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98253-0C44-5467-E1B1-8A1243E4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09" b="4226"/>
          <a:stretch/>
        </p:blipFill>
        <p:spPr>
          <a:xfrm>
            <a:off x="7030587" y="462167"/>
            <a:ext cx="4444328" cy="57147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3C9A0F4-DFC3-AE21-35BF-66C9EA11A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97DC2C03-DF72-46E1-491F-D1A92B2FF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4400"/>
              <a:buFont typeface="Play"/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VBD Hub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71CAF-8340-A6D0-8B07-131D1855D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i="0" dirty="0">
                <a:solidFill>
                  <a:srgbClr val="000000"/>
                </a:solidFill>
                <a:effectLst/>
                <a:latin typeface="+mn-lt"/>
              </a:rPr>
              <a:t>The </a:t>
            </a:r>
            <a:r>
              <a:rPr lang="en-GB" sz="2400" i="1" dirty="0">
                <a:solidFill>
                  <a:schemeClr val="accent2"/>
                </a:solidFill>
                <a:effectLst/>
                <a:latin typeface="+mn-lt"/>
              </a:rPr>
              <a:t>One Health Vector-Borne Diseases Hub</a:t>
            </a:r>
            <a:r>
              <a:rPr lang="en-GB" sz="2400" i="0" dirty="0">
                <a:solidFill>
                  <a:schemeClr val="accent2"/>
                </a:solidFill>
                <a:effectLst/>
                <a:latin typeface="+mn-lt"/>
              </a:rPr>
              <a:t> </a:t>
            </a:r>
            <a:r>
              <a:rPr lang="en-GB" sz="2400" i="0" dirty="0">
                <a:solidFill>
                  <a:srgbClr val="000000"/>
                </a:solidFill>
                <a:effectLst/>
                <a:latin typeface="+mn-lt"/>
              </a:rPr>
              <a:t>is a research hub for data sharing, exploration, and collaboration on vector-borne diseases both in the UK and globally.</a:t>
            </a:r>
          </a:p>
          <a:p>
            <a:r>
              <a:rPr lang="en-GB" sz="2400" i="0" dirty="0">
                <a:solidFill>
                  <a:schemeClr val="accent3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https://vbdhub.org/</a:t>
            </a:r>
            <a:r>
              <a:rPr lang="en-GB" sz="2400" dirty="0">
                <a:solidFill>
                  <a:schemeClr val="accent3"/>
                </a:solidFill>
                <a:latin typeface="+mn-lt"/>
              </a:rPr>
              <a:t> </a:t>
            </a:r>
            <a:endParaRPr lang="en-GB" sz="2400" i="0" dirty="0">
              <a:solidFill>
                <a:schemeClr val="accent3"/>
              </a:solidFill>
              <a:effectLst/>
              <a:latin typeface="+mn-lt"/>
            </a:endParaRPr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595870-7071-552F-BBAC-2E221C29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671" y="2517568"/>
            <a:ext cx="5066923" cy="25862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3E702D-BC6D-A906-55E7-CC2419C5B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721" y="1129507"/>
            <a:ext cx="3378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4400"/>
              <a:buFont typeface="Play"/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Lyme Disease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Google Shape;14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SzPts val="1800"/>
              <a:buChar char="•"/>
            </a:pPr>
            <a:r>
              <a:rPr lang="en-GB" sz="2000" dirty="0">
                <a:solidFill>
                  <a:schemeClr val="accent2"/>
                </a:solidFill>
              </a:rPr>
              <a:t>Lyme Disease </a:t>
            </a:r>
            <a:r>
              <a:rPr lang="en-GB" sz="2000" dirty="0"/>
              <a:t>is the most prevalent VBD in the UK, USA &amp; most of Western Europe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SzPts val="1800"/>
              <a:buChar char="•"/>
            </a:pPr>
            <a:r>
              <a:rPr lang="en-GB" sz="2000" dirty="0"/>
              <a:t>The Bacteria that causes the disease, </a:t>
            </a:r>
            <a:r>
              <a:rPr lang="en-GB" sz="2000" i="1" dirty="0"/>
              <a:t>Borrelia burgdorferi, </a:t>
            </a:r>
            <a:r>
              <a:rPr lang="en-GB" sz="2000" dirty="0"/>
              <a:t>is transmitted to humans through the </a:t>
            </a:r>
            <a:r>
              <a:rPr lang="en-GB" sz="2000" dirty="0">
                <a:solidFill>
                  <a:schemeClr val="accent2"/>
                </a:solidFill>
              </a:rPr>
              <a:t>bite of the black-legged tick</a:t>
            </a:r>
            <a:endParaRPr sz="2000" dirty="0">
              <a:solidFill>
                <a:schemeClr val="accent2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SzPts val="1800"/>
              <a:buChar char="•"/>
            </a:pPr>
            <a:r>
              <a:rPr lang="en-GB" sz="2000" dirty="0"/>
              <a:t>In the UK, it is the </a:t>
            </a:r>
            <a:r>
              <a:rPr lang="en-GB" sz="2000" dirty="0">
                <a:solidFill>
                  <a:schemeClr val="accent2"/>
                </a:solidFill>
              </a:rPr>
              <a:t>only endemic VBD </a:t>
            </a:r>
            <a:r>
              <a:rPr lang="en-GB" sz="2000" dirty="0"/>
              <a:t>and incidence rates have been rising steadily, tracked through routine surveillance</a:t>
            </a:r>
          </a:p>
        </p:txBody>
      </p:sp>
      <p:sp>
        <p:nvSpPr>
          <p:cNvPr id="144" name="Google Shape;144;p5"/>
          <p:cNvSpPr txBox="1"/>
          <p:nvPr/>
        </p:nvSpPr>
        <p:spPr>
          <a:xfrm>
            <a:off x="981288" y="6356350"/>
            <a:ext cx="207074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taken from WHO &amp; NHS</a:t>
            </a:r>
            <a:endParaRPr dirty="0"/>
          </a:p>
        </p:txBody>
      </p:sp>
      <p:pic>
        <p:nvPicPr>
          <p:cNvPr id="145" name="Google Shape;145;p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365125"/>
            <a:ext cx="5181600" cy="252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yme disease: 'My life was turned upside down by a tick bite' - BBC News">
            <a:extLst>
              <a:ext uri="{FF2B5EF4-FFF2-40B4-BE49-F238E27FC236}">
                <a16:creationId xmlns:a16="http://schemas.microsoft.com/office/drawing/2014/main" id="{62921789-AB7A-07D8-9335-37A6B4EE9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081" y="3065290"/>
            <a:ext cx="4989838" cy="280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4400"/>
              <a:buFont typeface="Play"/>
              <a:buNone/>
            </a:pPr>
            <a:r>
              <a:rPr lang="en-GB"/>
              <a:t>Contest Outputs</a:t>
            </a:r>
            <a:endParaRPr/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b="1" i="1" dirty="0">
                <a:solidFill>
                  <a:srgbClr val="004D9E"/>
                </a:solidFill>
              </a:rPr>
              <a:t>For this contest, we are looking to forecast Lyme Disease Cases at a range of geographical scales for 2023 &amp; 2024 </a:t>
            </a:r>
            <a:r>
              <a:rPr lang="en-GB" b="1" i="1" u="sng" dirty="0">
                <a:solidFill>
                  <a:schemeClr val="accent2"/>
                </a:solidFill>
              </a:rPr>
              <a:t>AND</a:t>
            </a:r>
            <a:r>
              <a:rPr lang="en-GB" b="1" dirty="0">
                <a:solidFill>
                  <a:srgbClr val="004D9E"/>
                </a:solidFill>
              </a:rPr>
              <a:t> a narrative report describing how you got the results!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GB" sz="2000" b="1" i="1"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GB" sz="2000" b="0" i="0" dirty="0"/>
              <a:t>There are 3 columns to be filled for the forecast:</a:t>
            </a:r>
            <a:endParaRPr dirty="0"/>
          </a:p>
          <a:p>
            <a:pPr marL="5715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o"/>
            </a:pPr>
            <a:r>
              <a:rPr lang="en-GB" sz="2000" b="0" i="0" dirty="0"/>
              <a:t>Incidence (Mean)</a:t>
            </a:r>
            <a:endParaRPr dirty="0"/>
          </a:p>
          <a:p>
            <a:pPr marL="5715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o"/>
            </a:pPr>
            <a:r>
              <a:rPr lang="en-GB" sz="2000" b="0" i="0" dirty="0"/>
              <a:t>Incidence (Lower 95th Confidence Interval)</a:t>
            </a:r>
            <a:endParaRPr dirty="0"/>
          </a:p>
          <a:p>
            <a:pPr marL="5715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o"/>
            </a:pPr>
            <a:r>
              <a:rPr lang="en-GB" sz="2000" b="0" i="0" dirty="0"/>
              <a:t>Incidence (Upper 95th Confidence Interval)</a:t>
            </a:r>
            <a:endParaRPr dirty="0"/>
          </a:p>
          <a:p>
            <a:pPr marL="2286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GB" sz="2000" b="0" i="0" dirty="0"/>
              <a:t>Incidence rates should be given as cases per 100,000 population.</a:t>
            </a:r>
            <a:endParaRPr dirty="0"/>
          </a:p>
          <a:p>
            <a:pPr marL="2286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b="0" i="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>
          <a:extLst>
            <a:ext uri="{FF2B5EF4-FFF2-40B4-BE49-F238E27FC236}">
              <a16:creationId xmlns:a16="http://schemas.microsoft.com/office/drawing/2014/main" id="{E99021C5-BC89-50DD-4EED-35CF36BAC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>
            <a:extLst>
              <a:ext uri="{FF2B5EF4-FFF2-40B4-BE49-F238E27FC236}">
                <a16:creationId xmlns:a16="http://schemas.microsoft.com/office/drawing/2014/main" id="{D024A081-C064-8360-910C-EF87FCA50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AA5"/>
              </a:buClr>
              <a:buSzPts val="4400"/>
              <a:buFont typeface="Play"/>
              <a:buNone/>
            </a:pPr>
            <a:r>
              <a:rPr lang="en-GB" dirty="0"/>
              <a:t>Contest Rules</a:t>
            </a:r>
            <a:endParaRPr dirty="0"/>
          </a:p>
        </p:txBody>
      </p:sp>
      <p:sp>
        <p:nvSpPr>
          <p:cNvPr id="151" name="Google Shape;151;p6">
            <a:extLst>
              <a:ext uri="{FF2B5EF4-FFF2-40B4-BE49-F238E27FC236}">
                <a16:creationId xmlns:a16="http://schemas.microsoft.com/office/drawing/2014/main" id="{B7897F16-2C62-1D76-7002-0DF363671D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60555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 coding languages are allowed but all analyses must be reproducible by the panel.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entries must be loaded into a public </a:t>
            </a:r>
            <a:r>
              <a:rPr lang="en-GB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repo.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entries must follow the submission formats outlined below.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entries must include a max 1000 word report to accompany the forecast analyses. This can be as a separate PDF/</a:t>
            </a:r>
            <a:r>
              <a:rPr lang="en-GB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hmtl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 incorporated into a quarto/</a:t>
            </a:r>
            <a:r>
              <a:rPr lang="en-GB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notebook.</a:t>
            </a:r>
          </a:p>
          <a:p>
            <a:pPr marL="2286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b="0" i="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5126CDC2-7F2A-62DC-F0E5-B8A029B3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611" y="365124"/>
            <a:ext cx="235655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ublish and Share with Quarto :: Cheatsheet">
            <a:extLst>
              <a:ext uri="{FF2B5EF4-FFF2-40B4-BE49-F238E27FC236}">
                <a16:creationId xmlns:a16="http://schemas.microsoft.com/office/drawing/2014/main" id="{3CE46F74-630B-DEE8-F57C-F9D664030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1651" y="1825625"/>
            <a:ext cx="3024475" cy="170126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Top Programming Languages for Data Scientists [2025]">
            <a:extLst>
              <a:ext uri="{FF2B5EF4-FFF2-40B4-BE49-F238E27FC236}">
                <a16:creationId xmlns:a16="http://schemas.microsoft.com/office/drawing/2014/main" id="{FB747882-FBF8-07ED-2700-F32791D72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6" b="17136"/>
          <a:stretch/>
        </p:blipFill>
        <p:spPr bwMode="auto">
          <a:xfrm>
            <a:off x="7234784" y="3526891"/>
            <a:ext cx="3718207" cy="219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256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581</Words>
  <Application>Microsoft Macintosh PowerPoint</Application>
  <PresentationFormat>Widescreen</PresentationFormat>
  <Paragraphs>77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Play</vt:lpstr>
      <vt:lpstr>Arial</vt:lpstr>
      <vt:lpstr>Office Theme</vt:lpstr>
      <vt:lpstr>Lyme Disease Forecasting Contest Kick-Off</vt:lpstr>
      <vt:lpstr>Outline</vt:lpstr>
      <vt:lpstr>PowerPoint Presentation</vt:lpstr>
      <vt:lpstr>What is SPHERE-PPL doing?</vt:lpstr>
      <vt:lpstr>Vector-Borne Diseases</vt:lpstr>
      <vt:lpstr>VBD Hub</vt:lpstr>
      <vt:lpstr>Lyme Disease</vt:lpstr>
      <vt:lpstr>Contest Outputs</vt:lpstr>
      <vt:lpstr>Contest Rules</vt:lpstr>
      <vt:lpstr>Contest Winners</vt:lpstr>
      <vt:lpstr>Contest Timeline</vt:lpstr>
      <vt:lpstr>Communication</vt:lpstr>
      <vt:lpstr>Getting Started</vt:lpstr>
      <vt:lpstr>Thanks For Joining!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 Tyler</dc:creator>
  <cp:lastModifiedBy>Josh Tyler</cp:lastModifiedBy>
  <cp:revision>16</cp:revision>
  <dcterms:created xsi:type="dcterms:W3CDTF">2025-03-24T13:29:03Z</dcterms:created>
  <dcterms:modified xsi:type="dcterms:W3CDTF">2025-03-31T14:34:28Z</dcterms:modified>
</cp:coreProperties>
</file>